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809" r:id="rId2"/>
  </p:sldMasterIdLst>
  <p:notesMasterIdLst>
    <p:notesMasterId r:id="rId23"/>
  </p:notesMasterIdLst>
  <p:sldIdLst>
    <p:sldId id="3973" r:id="rId3"/>
    <p:sldId id="256" r:id="rId4"/>
    <p:sldId id="257" r:id="rId5"/>
    <p:sldId id="260" r:id="rId6"/>
    <p:sldId id="3977"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3978"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7573A"/>
    <a:srgbClr val="325035"/>
    <a:srgbClr val="2F4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2" autoAdjust="0"/>
    <p:restoredTop sz="94660"/>
  </p:normalViewPr>
  <p:slideViewPr>
    <p:cSldViewPr snapToGrid="0">
      <p:cViewPr varScale="1">
        <p:scale>
          <a:sx n="81" d="100"/>
          <a:sy n="81" d="100"/>
        </p:scale>
        <p:origin x="726" y="90"/>
      </p:cViewPr>
      <p:guideLst/>
    </p:cSldViewPr>
  </p:slideViewPr>
  <p:notesTextViewPr>
    <p:cViewPr>
      <p:scale>
        <a:sx n="3" d="2"/>
        <a:sy n="3" d="2"/>
      </p:scale>
      <p:origin x="0" y="0"/>
    </p:cViewPr>
  </p:notesTextViewPr>
  <p:sorterViewPr>
    <p:cViewPr>
      <p:scale>
        <a:sx n="150" d="100"/>
        <a:sy n="150" d="100"/>
      </p:scale>
      <p:origin x="0" y="-41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30B19-302D-4A04-A6B9-E9BB8AE4FCC2}"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A9F21-7D6D-4A4D-A23E-D7E88028557A}" type="slidenum">
              <a:rPr lang="en-US" smtClean="0"/>
              <a:t>‹#›</a:t>
            </a:fld>
            <a:endParaRPr lang="en-US"/>
          </a:p>
        </p:txBody>
      </p:sp>
    </p:spTree>
    <p:extLst>
      <p:ext uri="{BB962C8B-B14F-4D97-AF65-F5344CB8AC3E}">
        <p14:creationId xmlns:p14="http://schemas.microsoft.com/office/powerpoint/2010/main" val="214223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29505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87099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50326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2718FA-6156-44D8-92D5-24281556EA9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3650289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718FA-6156-44D8-92D5-24281556EA9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382816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718FA-6156-44D8-92D5-24281556EA9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256884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2718FA-6156-44D8-92D5-24281556EA91}"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12049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2718FA-6156-44D8-92D5-24281556EA91}"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4077538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2718FA-6156-44D8-92D5-24281556EA91}"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1150929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718FA-6156-44D8-92D5-24281556EA91}"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243467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2718FA-6156-44D8-92D5-24281556EA91}"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242395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020149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2718FA-6156-44D8-92D5-24281556EA91}"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603519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718FA-6156-44D8-92D5-24281556EA9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2041086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718FA-6156-44D8-92D5-24281556EA91}"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85E79-09BB-4893-ADD4-778CB2540959}" type="slidenum">
              <a:rPr lang="en-US" smtClean="0"/>
              <a:t>‹#›</a:t>
            </a:fld>
            <a:endParaRPr lang="en-US"/>
          </a:p>
        </p:txBody>
      </p:sp>
    </p:spTree>
    <p:extLst>
      <p:ext uri="{BB962C8B-B14F-4D97-AF65-F5344CB8AC3E}">
        <p14:creationId xmlns:p14="http://schemas.microsoft.com/office/powerpoint/2010/main" val="5416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65803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62900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4684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3939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364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23884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BB126-235E-4002-9BB4-6DDDBE2CC7A8}" type="datetimeFigureOut">
              <a:rPr lang="zh-CN" altLang="en-US" smtClean="0"/>
              <a:t>2023/11/8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01466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BB126-235E-4002-9BB4-6DDDBE2CC7A8}" type="datetimeFigureOut">
              <a:rPr lang="zh-CN" altLang="en-US" smtClean="0"/>
              <a:t>2023/11/8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2601103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718FA-6156-44D8-92D5-24281556EA91}"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85E79-09BB-4893-ADD4-778CB2540959}" type="slidenum">
              <a:rPr lang="en-US" smtClean="0"/>
              <a:t>‹#›</a:t>
            </a:fld>
            <a:endParaRPr lang="en-US"/>
          </a:p>
        </p:txBody>
      </p:sp>
    </p:spTree>
    <p:extLst>
      <p:ext uri="{BB962C8B-B14F-4D97-AF65-F5344CB8AC3E}">
        <p14:creationId xmlns:p14="http://schemas.microsoft.com/office/powerpoint/2010/main" val="411630889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7389-C000-59DF-7F3B-4B8E2154BB19}"/>
              </a:ext>
            </a:extLst>
          </p:cNvPr>
          <p:cNvSpPr txBox="1">
            <a:spLocks/>
          </p:cNvSpPr>
          <p:nvPr/>
        </p:nvSpPr>
        <p:spPr>
          <a:xfrm>
            <a:off x="9297670" y="600648"/>
            <a:ext cx="2509520" cy="1209040"/>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4400" b="1" i="0" u="none" strike="noStrike" kern="1200" cap="none" spc="0" normalizeH="0" baseline="0" noProof="0" dirty="0">
                <a:ln>
                  <a:solidFill>
                    <a:prstClr val="white"/>
                  </a:solidFill>
                </a:ln>
                <a:solidFill>
                  <a:prstClr val="white"/>
                </a:solidFill>
                <a:effectLst/>
                <a:uLnTx/>
                <a:uFillTx/>
                <a:latin typeface="SimSun" panose="02010600030101010101" pitchFamily="2" charset="-122"/>
                <a:ea typeface="SimSun" panose="02010600030101010101" pitchFamily="2" charset="-122"/>
                <a:cs typeface="+mj-cs"/>
              </a:rPr>
              <a:t>证道</a:t>
            </a:r>
            <a:endParaRPr kumimoji="0" lang="en-US" altLang="en-US" sz="4400" b="1" i="0" u="none" strike="noStrike" kern="1200" cap="none" spc="0" normalizeH="0" baseline="0" noProof="0" dirty="0">
              <a:ln>
                <a:solidFill>
                  <a:prstClr val="white"/>
                </a:solidFill>
              </a:ln>
              <a:solidFill>
                <a:prstClr val="white"/>
              </a:solidFill>
              <a:effectLst/>
              <a:uLnTx/>
              <a:uFillTx/>
              <a:latin typeface="SimSun" panose="02010600030101010101" pitchFamily="2" charset="-122"/>
              <a:ea typeface="SimSun" panose="02010600030101010101" pitchFamily="2" charset="-122"/>
              <a:cs typeface="+mj-cs"/>
            </a:endParaRPr>
          </a:p>
        </p:txBody>
      </p:sp>
      <p:sp>
        <p:nvSpPr>
          <p:cNvPr id="3" name="Rectangle 7">
            <a:extLst>
              <a:ext uri="{FF2B5EF4-FFF2-40B4-BE49-F238E27FC236}">
                <a16:creationId xmlns:a16="http://schemas.microsoft.com/office/drawing/2014/main" id="{3A7D2CB4-B8A7-D514-C5E5-CC7EF2946703}"/>
              </a:ext>
            </a:extLst>
          </p:cNvPr>
          <p:cNvSpPr>
            <a:spLocks noChangeArrowheads="1"/>
          </p:cNvSpPr>
          <p:nvPr/>
        </p:nvSpPr>
        <p:spPr bwMode="auto">
          <a:xfrm>
            <a:off x="8253537" y="137958"/>
            <a:ext cx="33919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92D050"/>
                </a:solidFill>
                <a:effectLst/>
                <a:uLnTx/>
                <a:uFillTx/>
                <a:latin typeface="Times New Roman" panose="02020603050405020304" pitchFamily="18" charset="0"/>
                <a:ea typeface="宋体" pitchFamily="2" charset="-122"/>
                <a:cs typeface="Times New Roman" panose="02020603050405020304" pitchFamily="18" charset="0"/>
              </a:rPr>
              <a:t>Sermon</a:t>
            </a:r>
          </a:p>
        </p:txBody>
      </p:sp>
      <p:sp>
        <p:nvSpPr>
          <p:cNvPr id="4" name="Rectangle 8">
            <a:extLst>
              <a:ext uri="{FF2B5EF4-FFF2-40B4-BE49-F238E27FC236}">
                <a16:creationId xmlns:a16="http://schemas.microsoft.com/office/drawing/2014/main" id="{7BE76194-7459-B931-F5F0-8E5FB6B994A3}"/>
              </a:ext>
            </a:extLst>
          </p:cNvPr>
          <p:cNvSpPr>
            <a:spLocks noChangeArrowheads="1"/>
          </p:cNvSpPr>
          <p:nvPr/>
        </p:nvSpPr>
        <p:spPr bwMode="auto">
          <a:xfrm>
            <a:off x="3498881" y="4465245"/>
            <a:ext cx="55974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000" b="1" i="0" u="none" strike="noStrike" kern="1200" cap="none" spc="0" normalizeH="0" baseline="0" noProof="0" dirty="0">
                <a:ln>
                  <a:solidFill>
                    <a:prstClr val="white"/>
                  </a:solidFill>
                </a:ln>
                <a:solidFill>
                  <a:srgbClr val="FFFF00"/>
                </a:solidFill>
                <a:effectLst/>
                <a:uLnTx/>
                <a:uFillTx/>
                <a:latin typeface="宋体" panose="02010600030101010101" pitchFamily="2" charset="-122"/>
                <a:ea typeface="宋体" panose="02010600030101010101" pitchFamily="2" charset="-122"/>
                <a:cs typeface="+mn-cs"/>
              </a:rPr>
              <a:t>Pastor</a:t>
            </a:r>
            <a:r>
              <a:rPr kumimoji="0" lang="en-US" altLang="zh-CN" sz="5400" b="1" i="0" u="none" strike="noStrike" kern="1200" cap="none" spc="0" normalizeH="0" baseline="0" noProof="0" dirty="0">
                <a:ln>
                  <a:solidFill>
                    <a:prstClr val="white"/>
                  </a:solidFill>
                </a:ln>
                <a:solidFill>
                  <a:srgbClr val="FFFF00"/>
                </a:solidFill>
                <a:effectLst/>
                <a:uLnTx/>
                <a:uFillTx/>
                <a:latin typeface="宋体" panose="02010600030101010101" pitchFamily="2" charset="-122"/>
                <a:ea typeface="宋体" panose="02010600030101010101" pitchFamily="2" charset="-122"/>
                <a:cs typeface="+mn-cs"/>
              </a:rPr>
              <a:t> Kirt</a:t>
            </a:r>
            <a:endParaRPr kumimoji="0" lang="en-US" altLang="en-US" sz="5400" b="1" i="0" u="none" strike="noStrike" kern="1200" cap="none" spc="0" normalizeH="0" baseline="0" noProof="0" dirty="0">
              <a:ln>
                <a:solidFill>
                  <a:prstClr val="white"/>
                </a:solidFill>
              </a:ln>
              <a:solidFill>
                <a:srgbClr val="FFFF00"/>
              </a:solidFill>
              <a:effectLst/>
              <a:uLnTx/>
              <a:uFillTx/>
              <a:latin typeface="Calibri" panose="020F050202020403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0A21F562-3CFA-3F91-2050-A2391DC02709}"/>
              </a:ext>
            </a:extLst>
          </p:cNvPr>
          <p:cNvSpPr txBox="1"/>
          <p:nvPr/>
        </p:nvSpPr>
        <p:spPr>
          <a:xfrm>
            <a:off x="832485" y="1976882"/>
            <a:ext cx="10527030" cy="255454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a:solidFill>
                  <a:schemeClr val="bg1"/>
                </a:solidFill>
              </a:rPr>
              <a:t>Dealing with My Sin </a:t>
            </a:r>
          </a:p>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8000" b="1" dirty="0">
                <a:solidFill>
                  <a:schemeClr val="bg1"/>
                </a:solidFill>
              </a:rPr>
              <a:t>對付我們的罪</a:t>
            </a:r>
            <a:endParaRPr kumimoji="0" lang="en-US" sz="80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257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94270"/>
            <a:ext cx="5181600" cy="5682693"/>
          </a:xfrm>
        </p:spPr>
        <p:txBody>
          <a:bodyPr>
            <a:normAutofit fontScale="92500" lnSpcReduction="10000"/>
          </a:bodyPr>
          <a:lstStyle/>
          <a:p>
            <a:pPr marL="0" indent="0">
              <a:buNone/>
            </a:pPr>
            <a:r>
              <a:rPr lang="en-US" b="1" i="1" dirty="0"/>
              <a:t>10 The Lord said to Joshua, “Stand up! What are you doing down on your face? 11 Israel has sinned; they have violated my covenant, which I commanded them to keep. They have taken some of the devoted things; they have stolen, they have lied, they have put them with their own possessions. 12 That is why the Israelites cannot stand against their enemies; they turn their backs and run because they have been made liable to destruction. I will not be with you anymore unless you destroy whatever among you is devoted to destruction.</a:t>
            </a:r>
            <a:endParaRPr lang="en-US" dirty="0"/>
          </a:p>
          <a:p>
            <a:endParaRPr lang="en-US" dirty="0"/>
          </a:p>
        </p:txBody>
      </p:sp>
      <p:sp>
        <p:nvSpPr>
          <p:cNvPr id="4" name="Content Placeholder 3"/>
          <p:cNvSpPr>
            <a:spLocks noGrp="1"/>
          </p:cNvSpPr>
          <p:nvPr>
            <p:ph sz="half" idx="2"/>
          </p:nvPr>
        </p:nvSpPr>
        <p:spPr>
          <a:xfrm>
            <a:off x="6172200" y="494270"/>
            <a:ext cx="5181600" cy="5682693"/>
          </a:xfrm>
        </p:spPr>
        <p:txBody>
          <a:bodyPr>
            <a:normAutofit fontScale="92500" lnSpcReduction="10000"/>
          </a:bodyPr>
          <a:lstStyle/>
          <a:p>
            <a:pPr marL="0" indent="0">
              <a:lnSpc>
                <a:spcPct val="110000"/>
              </a:lnSpc>
              <a:buNone/>
            </a:pPr>
            <a:r>
              <a:rPr lang="en-US" altLang="zh-TW" baseline="30000" dirty="0"/>
              <a:t>10</a:t>
            </a:r>
            <a:r>
              <a:rPr lang="zh-TW" altLang="en-US" dirty="0"/>
              <a:t>耶和華吩咐約書亞說：起來！你為何這樣俯伏在地呢？</a:t>
            </a:r>
            <a:r>
              <a:rPr lang="en-US" altLang="zh-TW" baseline="30000" dirty="0"/>
              <a:t>11</a:t>
            </a:r>
            <a:r>
              <a:rPr lang="zh-TW" altLang="en-US" dirty="0"/>
              <a:t>以色列人犯了罪，違背了我所吩咐他們的約，取了當滅的物；又偷竊，又行詭詐，又把那當滅的放在他們的家具裡。</a:t>
            </a:r>
            <a:r>
              <a:rPr lang="en-US" altLang="zh-TW" baseline="30000" dirty="0"/>
              <a:t>12</a:t>
            </a:r>
            <a:r>
              <a:rPr lang="zh-TW" altLang="en-US" dirty="0"/>
              <a:t>因此，以色列人在仇敵面前站立不住。他們在仇敵面前轉背逃跑，是因成了被咒詛的；你們若不把當滅的物從你們中間除掉，我就不再與你們同在了。</a:t>
            </a:r>
          </a:p>
          <a:p>
            <a:endParaRPr lang="en-US" dirty="0"/>
          </a:p>
        </p:txBody>
      </p:sp>
    </p:spTree>
    <p:custDataLst>
      <p:tags r:id="rId1"/>
    </p:custDataLst>
    <p:extLst>
      <p:ext uri="{BB962C8B-B14F-4D97-AF65-F5344CB8AC3E}">
        <p14:creationId xmlns:p14="http://schemas.microsoft.com/office/powerpoint/2010/main" val="26393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11892"/>
            <a:ext cx="5181600" cy="5765071"/>
          </a:xfrm>
        </p:spPr>
        <p:txBody>
          <a:bodyPr>
            <a:normAutofit lnSpcReduction="10000"/>
          </a:bodyPr>
          <a:lstStyle/>
          <a:p>
            <a:pPr marL="0" indent="0">
              <a:buNone/>
            </a:pPr>
            <a:r>
              <a:rPr lang="en-US" b="1" i="1" dirty="0"/>
              <a:t>[skip 14-15]</a:t>
            </a:r>
            <a:endParaRPr lang="en-US" dirty="0"/>
          </a:p>
          <a:p>
            <a:pPr marL="0" indent="0">
              <a:buNone/>
            </a:pPr>
            <a:r>
              <a:rPr lang="en-US" b="1" i="1" dirty="0"/>
              <a:t>16 Early the next morning Joshua had Israel come forward by tribes, and Judah was chosen. 17 The clans of Judah came forward, and the </a:t>
            </a:r>
            <a:r>
              <a:rPr lang="en-US" b="1" i="1" dirty="0" err="1"/>
              <a:t>Zerahites</a:t>
            </a:r>
            <a:r>
              <a:rPr lang="en-US" b="1" i="1" dirty="0"/>
              <a:t> were chosen. He had the clan of the </a:t>
            </a:r>
            <a:r>
              <a:rPr lang="en-US" b="1" i="1" dirty="0" err="1"/>
              <a:t>Zerahites</a:t>
            </a:r>
            <a:r>
              <a:rPr lang="en-US" b="1" i="1" dirty="0"/>
              <a:t> come forward by families, and </a:t>
            </a:r>
            <a:r>
              <a:rPr lang="en-US" b="1" i="1" dirty="0" err="1"/>
              <a:t>Zimri</a:t>
            </a:r>
            <a:r>
              <a:rPr lang="en-US" b="1" i="1" dirty="0"/>
              <a:t> was chosen. 18 Joshua had his family come forward man by man, and </a:t>
            </a:r>
            <a:r>
              <a:rPr lang="en-US" b="1" i="1" dirty="0" err="1"/>
              <a:t>Achan</a:t>
            </a:r>
            <a:r>
              <a:rPr lang="en-US" b="1" i="1" dirty="0"/>
              <a:t> son of Karmi, the son of </a:t>
            </a:r>
            <a:r>
              <a:rPr lang="en-US" b="1" i="1" dirty="0" err="1"/>
              <a:t>Zimri</a:t>
            </a:r>
            <a:r>
              <a:rPr lang="en-US" b="1" i="1" dirty="0"/>
              <a:t>, the son of Zerah, of the tribe of Judah, was chosen.</a:t>
            </a:r>
            <a:endParaRPr lang="en-US" dirty="0"/>
          </a:p>
          <a:p>
            <a:endParaRPr lang="en-US" dirty="0"/>
          </a:p>
        </p:txBody>
      </p:sp>
      <p:sp>
        <p:nvSpPr>
          <p:cNvPr id="4" name="Content Placeholder 3"/>
          <p:cNvSpPr>
            <a:spLocks noGrp="1"/>
          </p:cNvSpPr>
          <p:nvPr>
            <p:ph sz="half" idx="2"/>
          </p:nvPr>
        </p:nvSpPr>
        <p:spPr>
          <a:xfrm>
            <a:off x="6172200" y="411892"/>
            <a:ext cx="5181600" cy="5765071"/>
          </a:xfrm>
        </p:spPr>
        <p:txBody>
          <a:bodyPr>
            <a:normAutofit lnSpcReduction="10000"/>
          </a:bodyPr>
          <a:lstStyle/>
          <a:p>
            <a:pPr marL="0" indent="0">
              <a:lnSpc>
                <a:spcPct val="110000"/>
              </a:lnSpc>
              <a:buNone/>
            </a:pPr>
            <a:r>
              <a:rPr lang="zh-CN" altLang="en-US" dirty="0"/>
              <a:t>略過</a:t>
            </a:r>
            <a:r>
              <a:rPr lang="en-US" altLang="zh-CN" dirty="0"/>
              <a:t>14-15</a:t>
            </a:r>
          </a:p>
          <a:p>
            <a:pPr marL="0" indent="0">
              <a:lnSpc>
                <a:spcPct val="110000"/>
              </a:lnSpc>
              <a:buNone/>
            </a:pPr>
            <a:r>
              <a:rPr lang="en-US" altLang="zh-TW" baseline="30000" dirty="0"/>
              <a:t>16</a:t>
            </a:r>
            <a:r>
              <a:rPr lang="zh-TW" altLang="en-US" dirty="0"/>
              <a:t>於是，約書亞清早起來，使以色列人按著支派近前來，取出來的是猶大支派；</a:t>
            </a:r>
            <a:r>
              <a:rPr lang="en-US" altLang="zh-TW" baseline="30000" dirty="0"/>
              <a:t>17</a:t>
            </a:r>
            <a:r>
              <a:rPr lang="zh-TW" altLang="en-US" dirty="0"/>
              <a:t>使猶大支派（原文是宗族）近前來，就取了謝拉的宗族；使謝拉的宗族，按著家室人丁，一個一個的近前來，取出來的是撒底；</a:t>
            </a:r>
            <a:r>
              <a:rPr lang="en-US" altLang="zh-TW" baseline="30000" dirty="0"/>
              <a:t>18</a:t>
            </a:r>
            <a:r>
              <a:rPr lang="zh-TW" altLang="en-US" dirty="0"/>
              <a:t>使撒底的家室，按著人丁，一個一個的近前來，就取出猶大支派的人謝拉的曾孫，撒底的孫子，迦米的兒子亞干。</a:t>
            </a:r>
          </a:p>
          <a:p>
            <a:pPr marL="0" indent="0">
              <a:buNone/>
            </a:pPr>
            <a:endParaRPr lang="en-US" altLang="zh-CN" dirty="0"/>
          </a:p>
          <a:p>
            <a:endParaRPr lang="en-US" dirty="0"/>
          </a:p>
        </p:txBody>
      </p:sp>
    </p:spTree>
    <p:custDataLst>
      <p:tags r:id="rId1"/>
    </p:custDataLst>
    <p:extLst>
      <p:ext uri="{BB962C8B-B14F-4D97-AF65-F5344CB8AC3E}">
        <p14:creationId xmlns:p14="http://schemas.microsoft.com/office/powerpoint/2010/main" val="354152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37751"/>
            <a:ext cx="5181600" cy="5839212"/>
          </a:xfrm>
        </p:spPr>
        <p:txBody>
          <a:bodyPr>
            <a:normAutofit fontScale="92500" lnSpcReduction="10000"/>
          </a:bodyPr>
          <a:lstStyle/>
          <a:p>
            <a:pPr marL="0" indent="0">
              <a:buNone/>
            </a:pPr>
            <a:r>
              <a:rPr lang="en-US" b="1" i="1" dirty="0"/>
              <a:t>19 Then Joshua said to </a:t>
            </a:r>
            <a:r>
              <a:rPr lang="en-US" b="1" i="1" dirty="0" err="1"/>
              <a:t>Achan</a:t>
            </a:r>
            <a:r>
              <a:rPr lang="en-US" b="1" i="1" dirty="0"/>
              <a:t>, “My son, give glory to the Lord, the God of Israel, and honor him. Tell me what you have done; do not hide it from me.”</a:t>
            </a:r>
            <a:endParaRPr lang="en-US" dirty="0"/>
          </a:p>
          <a:p>
            <a:pPr marL="0" indent="0">
              <a:buNone/>
            </a:pPr>
            <a:r>
              <a:rPr lang="en-US" b="1" i="1" dirty="0"/>
              <a:t>20 </a:t>
            </a:r>
            <a:r>
              <a:rPr lang="en-US" b="1" i="1" dirty="0" err="1"/>
              <a:t>Achan</a:t>
            </a:r>
            <a:r>
              <a:rPr lang="en-US" b="1" i="1" dirty="0"/>
              <a:t> replied, “It is true! I have sinned against the Lord, the God of Israel. This is what I have done: 21 When I saw in the plunder a beautiful robe from Babylonia, two hundred shekels of silver and a bar of gold weighing fifty shekels, I coveted them and took them. They are hidden in the ground inside my tent, with the silver underneath.”</a:t>
            </a:r>
            <a:endParaRPr lang="en-US" dirty="0"/>
          </a:p>
        </p:txBody>
      </p:sp>
      <p:sp>
        <p:nvSpPr>
          <p:cNvPr id="4" name="Content Placeholder 3"/>
          <p:cNvSpPr>
            <a:spLocks noGrp="1"/>
          </p:cNvSpPr>
          <p:nvPr>
            <p:ph sz="half" idx="2"/>
          </p:nvPr>
        </p:nvSpPr>
        <p:spPr>
          <a:xfrm>
            <a:off x="6172200" y="337751"/>
            <a:ext cx="5181600" cy="5839212"/>
          </a:xfrm>
        </p:spPr>
        <p:txBody>
          <a:bodyPr>
            <a:normAutofit fontScale="92500" lnSpcReduction="10000"/>
          </a:bodyPr>
          <a:lstStyle/>
          <a:p>
            <a:pPr marL="0" indent="0">
              <a:lnSpc>
                <a:spcPct val="110000"/>
              </a:lnSpc>
              <a:buNone/>
            </a:pPr>
            <a:r>
              <a:rPr lang="en-US" altLang="zh-TW" baseline="30000" dirty="0"/>
              <a:t>19</a:t>
            </a:r>
            <a:r>
              <a:rPr lang="zh-TW" altLang="en-US" dirty="0"/>
              <a:t>約書亞對亞干說：我兒，我勸你將榮耀歸給耶和華─以色列的神，在他面前認罪，將你所做的事告訴我，不要向我隱瞞。</a:t>
            </a:r>
            <a:r>
              <a:rPr lang="en-US" altLang="zh-TW" baseline="30000" dirty="0"/>
              <a:t>20</a:t>
            </a:r>
            <a:r>
              <a:rPr lang="zh-TW" altLang="en-US" dirty="0"/>
              <a:t>亞干回答約書亞說：我實在得罪了耶和華─以色列的神。我所做的事如此如此：</a:t>
            </a:r>
            <a:r>
              <a:rPr lang="en-US" altLang="zh-TW" baseline="30000" dirty="0"/>
              <a:t>21</a:t>
            </a:r>
            <a:r>
              <a:rPr lang="zh-TW" altLang="en-US" dirty="0"/>
              <a:t>我在所奪的財物中看見一件美好的示拿衣服，二百舍客勒銀子，一條金子重五十舍客勒，我就貪愛這些物件，便拿去了。現今藏在我帳棚內的地裡，銀子在衣服底下。</a:t>
            </a:r>
          </a:p>
          <a:p>
            <a:endParaRPr lang="en-US" dirty="0"/>
          </a:p>
        </p:txBody>
      </p:sp>
    </p:spTree>
    <p:custDataLst>
      <p:tags r:id="rId1"/>
    </p:custDataLst>
    <p:extLst>
      <p:ext uri="{BB962C8B-B14F-4D97-AF65-F5344CB8AC3E}">
        <p14:creationId xmlns:p14="http://schemas.microsoft.com/office/powerpoint/2010/main" val="289903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t>TRUTHS ABOUT MY SIN </a:t>
            </a:r>
            <a:r>
              <a:rPr lang="zh-TW" altLang="en-US" u="sng" dirty="0"/>
              <a:t>關於罪的真相</a:t>
            </a:r>
            <a:endParaRPr lang="en-US" dirty="0"/>
          </a:p>
        </p:txBody>
      </p:sp>
      <p:sp>
        <p:nvSpPr>
          <p:cNvPr id="3" name="Content Placeholder 2"/>
          <p:cNvSpPr>
            <a:spLocks noGrp="1"/>
          </p:cNvSpPr>
          <p:nvPr>
            <p:ph sz="half" idx="1"/>
          </p:nvPr>
        </p:nvSpPr>
        <p:spPr/>
        <p:txBody>
          <a:bodyPr/>
          <a:lstStyle/>
          <a:p>
            <a:pPr marL="0" indent="0">
              <a:buNone/>
            </a:pPr>
            <a:r>
              <a:rPr lang="en-US" sz="3600" i="1" dirty="0"/>
              <a:t>Joshua 7:20 “I have sinned against the Lord.”</a:t>
            </a:r>
          </a:p>
          <a:p>
            <a:r>
              <a:rPr lang="en-US" sz="4000" b="1" dirty="0"/>
              <a:t>All Sin is against God.</a:t>
            </a:r>
            <a:endParaRPr lang="en-US" sz="4000" dirty="0"/>
          </a:p>
          <a:p>
            <a:endParaRPr lang="en-US" dirty="0"/>
          </a:p>
        </p:txBody>
      </p:sp>
      <p:sp>
        <p:nvSpPr>
          <p:cNvPr id="4" name="Content Placeholder 3"/>
          <p:cNvSpPr>
            <a:spLocks noGrp="1"/>
          </p:cNvSpPr>
          <p:nvPr>
            <p:ph sz="half" idx="2"/>
          </p:nvPr>
        </p:nvSpPr>
        <p:spPr/>
        <p:txBody>
          <a:bodyPr/>
          <a:lstStyle/>
          <a:p>
            <a:pPr marL="0" indent="0">
              <a:buNone/>
            </a:pPr>
            <a:r>
              <a:rPr lang="zh-TW" altLang="en-US" dirty="0"/>
              <a:t>約書亞記 </a:t>
            </a:r>
            <a:r>
              <a:rPr lang="en-US" altLang="zh-TW" dirty="0"/>
              <a:t>7:20 “</a:t>
            </a:r>
            <a:r>
              <a:rPr lang="zh-TW" altLang="en-US" dirty="0"/>
              <a:t>我實在得罪了耶和華 ─ 以色列的神。”</a:t>
            </a:r>
            <a:endParaRPr lang="en-US" altLang="zh-TW" dirty="0"/>
          </a:p>
          <a:p>
            <a:r>
              <a:rPr lang="zh-TW" altLang="en-US" b="1" dirty="0"/>
              <a:t>所有的罪都是</a:t>
            </a:r>
            <a:r>
              <a:rPr lang="zh-TW" altLang="en-US" dirty="0"/>
              <a:t>得罪</a:t>
            </a:r>
            <a:r>
              <a:rPr lang="zh-TW" altLang="en-US" b="1" dirty="0"/>
              <a:t>神。</a:t>
            </a:r>
            <a:endParaRPr lang="en-US" b="1" dirty="0"/>
          </a:p>
        </p:txBody>
      </p:sp>
    </p:spTree>
    <p:custDataLst>
      <p:tags r:id="rId1"/>
    </p:custDataLst>
    <p:extLst>
      <p:ext uri="{BB962C8B-B14F-4D97-AF65-F5344CB8AC3E}">
        <p14:creationId xmlns:p14="http://schemas.microsoft.com/office/powerpoint/2010/main" val="108898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t>TRUTHS ABOUT MY SIN</a:t>
            </a:r>
            <a:r>
              <a:rPr lang="zh-TW" altLang="en-US" u="sng" dirty="0"/>
              <a:t>關於罪的真相</a:t>
            </a:r>
            <a:endParaRPr lang="en-US" dirty="0"/>
          </a:p>
        </p:txBody>
      </p:sp>
      <p:sp>
        <p:nvSpPr>
          <p:cNvPr id="3" name="Content Placeholder 2"/>
          <p:cNvSpPr>
            <a:spLocks noGrp="1"/>
          </p:cNvSpPr>
          <p:nvPr>
            <p:ph sz="half" idx="1"/>
          </p:nvPr>
        </p:nvSpPr>
        <p:spPr/>
        <p:txBody>
          <a:bodyPr/>
          <a:lstStyle/>
          <a:p>
            <a:r>
              <a:rPr lang="en-US" sz="4800" b="1" dirty="0"/>
              <a:t>I try to Hide My Sin from God. </a:t>
            </a:r>
          </a:p>
          <a:p>
            <a:endParaRPr lang="en-US" sz="1400" dirty="0"/>
          </a:p>
          <a:p>
            <a:r>
              <a:rPr lang="en-US" sz="4000" b="1" dirty="0"/>
              <a:t>4 PLACES I HIDE SIN - HEART, HEAD, HANDS, HOUSE</a:t>
            </a:r>
            <a:endParaRPr lang="en-US" sz="4000" dirty="0"/>
          </a:p>
          <a:p>
            <a:endParaRPr lang="en-US" dirty="0"/>
          </a:p>
        </p:txBody>
      </p:sp>
      <p:sp>
        <p:nvSpPr>
          <p:cNvPr id="4" name="Content Placeholder 3"/>
          <p:cNvSpPr>
            <a:spLocks noGrp="1"/>
          </p:cNvSpPr>
          <p:nvPr>
            <p:ph sz="half" idx="2"/>
          </p:nvPr>
        </p:nvSpPr>
        <p:spPr/>
        <p:txBody>
          <a:bodyPr/>
          <a:lstStyle/>
          <a:p>
            <a:r>
              <a:rPr lang="zh-TW" altLang="en-US" dirty="0"/>
              <a:t>我想要向神隱藏我的罪</a:t>
            </a:r>
            <a:endParaRPr lang="en-US" altLang="zh-TW" dirty="0"/>
          </a:p>
          <a:p>
            <a:r>
              <a:rPr lang="zh-TW" altLang="en-US" dirty="0"/>
              <a:t>四個隱藏罪的地方──心靈 、頭腦 、 雙手、 家中</a:t>
            </a:r>
            <a:endParaRPr lang="en-US" altLang="zh-TW" dirty="0"/>
          </a:p>
          <a:p>
            <a:endParaRPr lang="en-US" dirty="0"/>
          </a:p>
        </p:txBody>
      </p:sp>
      <p:pic>
        <p:nvPicPr>
          <p:cNvPr id="5" name="Picture 4"/>
          <p:cNvPicPr>
            <a:picLocks noChangeAspect="1"/>
          </p:cNvPicPr>
          <p:nvPr/>
        </p:nvPicPr>
        <p:blipFill>
          <a:blip r:embed="rId3"/>
          <a:stretch>
            <a:fillRect/>
          </a:stretch>
        </p:blipFill>
        <p:spPr>
          <a:xfrm>
            <a:off x="9714483" y="3319825"/>
            <a:ext cx="2062961" cy="3084161"/>
          </a:xfrm>
          <a:prstGeom prst="rect">
            <a:avLst/>
          </a:prstGeom>
        </p:spPr>
      </p:pic>
    </p:spTree>
    <p:custDataLst>
      <p:tags r:id="rId1"/>
    </p:custDataLst>
    <p:extLst>
      <p:ext uri="{BB962C8B-B14F-4D97-AF65-F5344CB8AC3E}">
        <p14:creationId xmlns:p14="http://schemas.microsoft.com/office/powerpoint/2010/main" val="1972869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Joshua 7:21 “</a:t>
            </a:r>
            <a:r>
              <a:rPr lang="en-US" b="1" i="1" dirty="0"/>
              <a:t>I coveted them and took them”</a:t>
            </a:r>
            <a:br>
              <a:rPr lang="en-US" b="1" i="1" dirty="0"/>
            </a:br>
            <a:r>
              <a:rPr lang="zh-TW" altLang="en-US" dirty="0"/>
              <a:t>約書亞記 </a:t>
            </a:r>
            <a:r>
              <a:rPr lang="en-US" altLang="zh-TW" dirty="0"/>
              <a:t>7:21 “</a:t>
            </a:r>
            <a:r>
              <a:rPr lang="zh-TW" altLang="en-US" dirty="0"/>
              <a:t>我就貪愛這些物件，便拿去了</a:t>
            </a:r>
            <a:r>
              <a:rPr lang="en-US" altLang="zh-TW" dirty="0"/>
              <a:t>”</a:t>
            </a:r>
            <a:endParaRPr lang="en-US" dirty="0"/>
          </a:p>
        </p:txBody>
      </p:sp>
      <p:sp>
        <p:nvSpPr>
          <p:cNvPr id="3" name="Content Placeholder 2"/>
          <p:cNvSpPr>
            <a:spLocks noGrp="1"/>
          </p:cNvSpPr>
          <p:nvPr>
            <p:ph sz="half" idx="1"/>
          </p:nvPr>
        </p:nvSpPr>
        <p:spPr/>
        <p:txBody>
          <a:bodyPr>
            <a:normAutofit fontScale="92500"/>
          </a:bodyPr>
          <a:lstStyle/>
          <a:p>
            <a:r>
              <a:rPr lang="en-US" sz="4300" b="1"/>
              <a:t>I hide sin in my Heart</a:t>
            </a:r>
            <a:r>
              <a:rPr lang="en-US" sz="4300" b="1" dirty="0"/>
              <a:t>.</a:t>
            </a:r>
          </a:p>
          <a:p>
            <a:endParaRPr lang="en-US" sz="4300" b="1" dirty="0"/>
          </a:p>
          <a:p>
            <a:r>
              <a:rPr lang="en-US" sz="4300" b="1"/>
              <a:t>I Hide Sin in My Head</a:t>
            </a:r>
            <a:endParaRPr lang="en-US" sz="4300" dirty="0"/>
          </a:p>
          <a:p>
            <a:endParaRPr lang="en-US" sz="4300" dirty="0"/>
          </a:p>
          <a:p>
            <a:r>
              <a:rPr lang="en-US" sz="4300" b="1"/>
              <a:t>I Hide Sin in My Hands</a:t>
            </a:r>
            <a:endParaRPr lang="en-US" sz="4300" dirty="0"/>
          </a:p>
          <a:p>
            <a:endParaRPr lang="en-US" dirty="0"/>
          </a:p>
        </p:txBody>
      </p:sp>
      <p:sp>
        <p:nvSpPr>
          <p:cNvPr id="4" name="Content Placeholder 3"/>
          <p:cNvSpPr>
            <a:spLocks noGrp="1"/>
          </p:cNvSpPr>
          <p:nvPr>
            <p:ph sz="half" idx="2"/>
          </p:nvPr>
        </p:nvSpPr>
        <p:spPr/>
        <p:txBody>
          <a:bodyPr>
            <a:normAutofit fontScale="92500"/>
          </a:bodyPr>
          <a:lstStyle/>
          <a:p>
            <a:r>
              <a:rPr lang="zh-TW" altLang="en-US" dirty="0"/>
              <a:t>我把罪隱藏在心裡</a:t>
            </a:r>
            <a:endParaRPr lang="en-US" altLang="zh-TW" dirty="0"/>
          </a:p>
          <a:p>
            <a:r>
              <a:rPr lang="zh-TW" altLang="en-US" dirty="0"/>
              <a:t>我把罪隱藏在頭腦裡</a:t>
            </a:r>
            <a:endParaRPr lang="en-US" altLang="zh-TW" dirty="0"/>
          </a:p>
          <a:p>
            <a:r>
              <a:rPr lang="zh-TW" altLang="en-US" dirty="0"/>
              <a:t>我把罪隱藏在雙手中</a:t>
            </a:r>
            <a:endParaRPr lang="en-US" dirty="0"/>
          </a:p>
        </p:txBody>
      </p:sp>
    </p:spTree>
    <p:custDataLst>
      <p:tags r:id="rId1"/>
    </p:custDataLst>
    <p:extLst>
      <p:ext uri="{BB962C8B-B14F-4D97-AF65-F5344CB8AC3E}">
        <p14:creationId xmlns:p14="http://schemas.microsoft.com/office/powerpoint/2010/main" val="271557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691978"/>
            <a:ext cx="5181600" cy="5484985"/>
          </a:xfrm>
        </p:spPr>
        <p:txBody>
          <a:bodyPr/>
          <a:lstStyle/>
          <a:p>
            <a:r>
              <a:rPr lang="en-US" sz="4000" b="1"/>
              <a:t>I Hide Sin in My House</a:t>
            </a:r>
            <a:endParaRPr lang="en-US" sz="4000" dirty="0"/>
          </a:p>
          <a:p>
            <a:pPr lvl="0"/>
            <a:r>
              <a:rPr lang="en-US"/>
              <a:t>Joshua 7:21 “</a:t>
            </a:r>
            <a:r>
              <a:rPr lang="en-US" i="1"/>
              <a:t>They are hidden in the ground inside my tent</a:t>
            </a:r>
            <a:r>
              <a:rPr lang="en-US" i="1" dirty="0"/>
              <a:t>”</a:t>
            </a:r>
            <a:endParaRPr lang="en-US" dirty="0"/>
          </a:p>
          <a:p>
            <a:endParaRPr lang="en-US" dirty="0"/>
          </a:p>
        </p:txBody>
      </p:sp>
      <p:sp>
        <p:nvSpPr>
          <p:cNvPr id="4" name="Content Placeholder 3"/>
          <p:cNvSpPr>
            <a:spLocks noGrp="1"/>
          </p:cNvSpPr>
          <p:nvPr>
            <p:ph sz="half" idx="2"/>
          </p:nvPr>
        </p:nvSpPr>
        <p:spPr>
          <a:xfrm>
            <a:off x="6172200" y="691978"/>
            <a:ext cx="5181600" cy="5484985"/>
          </a:xfrm>
        </p:spPr>
        <p:txBody>
          <a:bodyPr/>
          <a:lstStyle/>
          <a:p>
            <a:pPr>
              <a:lnSpc>
                <a:spcPct val="100000"/>
              </a:lnSpc>
            </a:pPr>
            <a:r>
              <a:rPr lang="zh-TW" altLang="en-US" dirty="0"/>
              <a:t>我把罪隱藏在</a:t>
            </a:r>
            <a:r>
              <a:rPr lang="zh-CN" altLang="en-US" dirty="0"/>
              <a:t>家中</a:t>
            </a:r>
            <a:endParaRPr lang="en-US" altLang="zh-CN" dirty="0"/>
          </a:p>
          <a:p>
            <a:pPr>
              <a:lnSpc>
                <a:spcPct val="100000"/>
              </a:lnSpc>
            </a:pPr>
            <a:r>
              <a:rPr lang="zh-TW" altLang="en-US" dirty="0"/>
              <a:t>約書亞記 </a:t>
            </a:r>
            <a:r>
              <a:rPr lang="en-US" altLang="zh-TW" dirty="0"/>
              <a:t>7:21 “</a:t>
            </a:r>
            <a:r>
              <a:rPr lang="zh-TW" altLang="en-US" dirty="0"/>
              <a:t>現今藏在我帳棚內的地裡</a:t>
            </a:r>
            <a:r>
              <a:rPr lang="en-US" altLang="zh-TW" dirty="0"/>
              <a:t>”</a:t>
            </a:r>
            <a:endParaRPr lang="en-US" dirty="0"/>
          </a:p>
        </p:txBody>
      </p:sp>
    </p:spTree>
    <p:custDataLst>
      <p:tags r:id="rId1"/>
    </p:custDataLst>
    <p:extLst>
      <p:ext uri="{BB962C8B-B14F-4D97-AF65-F5344CB8AC3E}">
        <p14:creationId xmlns:p14="http://schemas.microsoft.com/office/powerpoint/2010/main" val="118741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t>TRUTHS ABOUT MY SIN</a:t>
            </a:r>
            <a:r>
              <a:rPr lang="zh-TW" altLang="en-US" u="sng" dirty="0"/>
              <a:t>關於罪的真相</a:t>
            </a:r>
            <a:endParaRPr lang="en-US" dirty="0"/>
          </a:p>
        </p:txBody>
      </p:sp>
      <p:sp>
        <p:nvSpPr>
          <p:cNvPr id="3" name="Content Placeholder 2"/>
          <p:cNvSpPr>
            <a:spLocks noGrp="1"/>
          </p:cNvSpPr>
          <p:nvPr>
            <p:ph sz="half" idx="1"/>
          </p:nvPr>
        </p:nvSpPr>
        <p:spPr/>
        <p:txBody>
          <a:bodyPr/>
          <a:lstStyle/>
          <a:p>
            <a:r>
              <a:rPr lang="en-US" sz="4400" b="1" dirty="0"/>
              <a:t>My sin destroys me</a:t>
            </a:r>
            <a:endParaRPr lang="en-US" sz="4400" dirty="0"/>
          </a:p>
          <a:p>
            <a:r>
              <a:rPr lang="en-US" sz="4400" b="1" dirty="0"/>
              <a:t>My sin destroys others</a:t>
            </a:r>
            <a:endParaRPr lang="en-US" sz="4400" dirty="0"/>
          </a:p>
          <a:p>
            <a:endParaRPr lang="en-US" dirty="0"/>
          </a:p>
        </p:txBody>
      </p:sp>
      <p:sp>
        <p:nvSpPr>
          <p:cNvPr id="4" name="Content Placeholder 3"/>
          <p:cNvSpPr>
            <a:spLocks noGrp="1"/>
          </p:cNvSpPr>
          <p:nvPr>
            <p:ph sz="half" idx="2"/>
          </p:nvPr>
        </p:nvSpPr>
        <p:spPr/>
        <p:txBody>
          <a:bodyPr/>
          <a:lstStyle/>
          <a:p>
            <a:r>
              <a:rPr lang="zh-TW" altLang="en-US" dirty="0"/>
              <a:t>我的罪毀了我</a:t>
            </a:r>
            <a:endParaRPr lang="en-US" altLang="zh-TW" dirty="0"/>
          </a:p>
          <a:p>
            <a:r>
              <a:rPr lang="zh-TW" altLang="en-US" dirty="0"/>
              <a:t>我的罪毀了他人</a:t>
            </a:r>
            <a:endParaRPr lang="en-US" dirty="0"/>
          </a:p>
        </p:txBody>
      </p:sp>
    </p:spTree>
    <p:custDataLst>
      <p:tags r:id="rId1"/>
    </p:custDataLst>
    <p:extLst>
      <p:ext uri="{BB962C8B-B14F-4D97-AF65-F5344CB8AC3E}">
        <p14:creationId xmlns:p14="http://schemas.microsoft.com/office/powerpoint/2010/main" val="277826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t>TRUTHS ABOUT MY SIN</a:t>
            </a:r>
            <a:r>
              <a:rPr lang="zh-TW" altLang="en-US" u="sng" dirty="0"/>
              <a:t>關於罪的真相</a:t>
            </a:r>
            <a:endParaRPr lang="en-US" dirty="0"/>
          </a:p>
        </p:txBody>
      </p:sp>
      <p:sp>
        <p:nvSpPr>
          <p:cNvPr id="3" name="Content Placeholder 2"/>
          <p:cNvSpPr>
            <a:spLocks noGrp="1"/>
          </p:cNvSpPr>
          <p:nvPr>
            <p:ph sz="half" idx="1"/>
          </p:nvPr>
        </p:nvSpPr>
        <p:spPr/>
        <p:txBody>
          <a:bodyPr/>
          <a:lstStyle/>
          <a:p>
            <a:r>
              <a:rPr lang="en-US" sz="4400" b="1" dirty="0"/>
              <a:t>You cannot hide your Sin from God.</a:t>
            </a:r>
            <a:endParaRPr lang="en-US" sz="4400" dirty="0"/>
          </a:p>
          <a:p>
            <a:endParaRPr lang="en-US" dirty="0"/>
          </a:p>
        </p:txBody>
      </p:sp>
      <p:sp>
        <p:nvSpPr>
          <p:cNvPr id="4" name="Content Placeholder 3"/>
          <p:cNvSpPr>
            <a:spLocks noGrp="1"/>
          </p:cNvSpPr>
          <p:nvPr>
            <p:ph sz="half" idx="2"/>
          </p:nvPr>
        </p:nvSpPr>
        <p:spPr/>
        <p:txBody>
          <a:bodyPr/>
          <a:lstStyle/>
          <a:p>
            <a:r>
              <a:rPr lang="zh-TW" altLang="en-US" dirty="0"/>
              <a:t>你無法向神隱藏你的罪</a:t>
            </a:r>
            <a:endParaRPr lang="en-US" dirty="0"/>
          </a:p>
        </p:txBody>
      </p:sp>
    </p:spTree>
    <p:custDataLst>
      <p:tags r:id="rId1"/>
    </p:custDataLst>
    <p:extLst>
      <p:ext uri="{BB962C8B-B14F-4D97-AF65-F5344CB8AC3E}">
        <p14:creationId xmlns:p14="http://schemas.microsoft.com/office/powerpoint/2010/main" val="401540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606"/>
            <a:ext cx="10515600" cy="961167"/>
          </a:xfrm>
        </p:spPr>
        <p:txBody>
          <a:bodyPr/>
          <a:lstStyle/>
          <a:p>
            <a:r>
              <a:rPr lang="en-US" dirty="0"/>
              <a:t> </a:t>
            </a:r>
            <a:r>
              <a:rPr lang="en-US" u="sng" dirty="0"/>
              <a:t>TRUTHS ABOUT MY SIN</a:t>
            </a:r>
            <a:r>
              <a:rPr lang="zh-TW" altLang="en-US" u="sng" dirty="0"/>
              <a:t>關於罪的真相</a:t>
            </a:r>
            <a:endParaRPr lang="en-US" dirty="0"/>
          </a:p>
        </p:txBody>
      </p:sp>
      <p:sp>
        <p:nvSpPr>
          <p:cNvPr id="3" name="Content Placeholder 2"/>
          <p:cNvSpPr>
            <a:spLocks noGrp="1"/>
          </p:cNvSpPr>
          <p:nvPr>
            <p:ph sz="half" idx="1"/>
          </p:nvPr>
        </p:nvSpPr>
        <p:spPr>
          <a:xfrm>
            <a:off x="838200" y="1243915"/>
            <a:ext cx="5181600" cy="2108886"/>
          </a:xfrm>
        </p:spPr>
        <p:txBody>
          <a:bodyPr/>
          <a:lstStyle/>
          <a:p>
            <a:r>
              <a:rPr lang="en-US" sz="4400" dirty="0"/>
              <a:t>God wants you to </a:t>
            </a:r>
            <a:r>
              <a:rPr lang="en-US" sz="4400" b="1" dirty="0"/>
              <a:t>Destroy sin before it destroys you.</a:t>
            </a:r>
            <a:endParaRPr lang="en-US" sz="4400" dirty="0"/>
          </a:p>
          <a:p>
            <a:endParaRPr lang="en-US" dirty="0"/>
          </a:p>
        </p:txBody>
      </p:sp>
      <p:sp>
        <p:nvSpPr>
          <p:cNvPr id="4" name="Content Placeholder 3"/>
          <p:cNvSpPr>
            <a:spLocks noGrp="1"/>
          </p:cNvSpPr>
          <p:nvPr>
            <p:ph sz="half" idx="2"/>
          </p:nvPr>
        </p:nvSpPr>
        <p:spPr>
          <a:xfrm>
            <a:off x="914400" y="3822357"/>
            <a:ext cx="5181600" cy="2677297"/>
          </a:xfrm>
        </p:spPr>
        <p:txBody>
          <a:bodyPr/>
          <a:lstStyle/>
          <a:p>
            <a:r>
              <a:rPr lang="zh-TW" altLang="en-US" dirty="0"/>
              <a:t>神希望你在被罪毀滅之前消滅它。</a:t>
            </a:r>
            <a:endParaRPr lang="en-US" dirty="0"/>
          </a:p>
        </p:txBody>
      </p:sp>
      <p:pic>
        <p:nvPicPr>
          <p:cNvPr id="5" name="Picture 4"/>
          <p:cNvPicPr>
            <a:picLocks noChangeAspect="1"/>
          </p:cNvPicPr>
          <p:nvPr/>
        </p:nvPicPr>
        <p:blipFill>
          <a:blip r:embed="rId3"/>
          <a:stretch>
            <a:fillRect/>
          </a:stretch>
        </p:blipFill>
        <p:spPr>
          <a:xfrm>
            <a:off x="6687064" y="1243915"/>
            <a:ext cx="5109519" cy="3183470"/>
          </a:xfrm>
          <a:prstGeom prst="rect">
            <a:avLst/>
          </a:prstGeom>
        </p:spPr>
      </p:pic>
    </p:spTree>
    <p:custDataLst>
      <p:tags r:id="rId1"/>
    </p:custDataLst>
    <p:extLst>
      <p:ext uri="{BB962C8B-B14F-4D97-AF65-F5344CB8AC3E}">
        <p14:creationId xmlns:p14="http://schemas.microsoft.com/office/powerpoint/2010/main" val="90736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84232"/>
          </a:xfrm>
        </p:spPr>
        <p:txBody>
          <a:bodyPr>
            <a:normAutofit/>
          </a:bodyPr>
          <a:lstStyle/>
          <a:p>
            <a:r>
              <a:rPr lang="en-US" sz="7200" dirty="0"/>
              <a:t>Joshua</a:t>
            </a:r>
            <a:r>
              <a:rPr lang="zh-CN" altLang="en-US" sz="7200" dirty="0"/>
              <a:t>約書</a:t>
            </a:r>
            <a:r>
              <a:rPr lang="zh-CN" altLang="en-US" sz="7200"/>
              <a:t>亞記</a:t>
            </a:r>
            <a:r>
              <a:rPr lang="en-US" sz="7200"/>
              <a:t> </a:t>
            </a:r>
            <a:r>
              <a:rPr lang="en-US" altLang="zh-CN" sz="7200"/>
              <a:t>7</a:t>
            </a:r>
            <a:r>
              <a:rPr lang="en-US" sz="7200"/>
              <a:t> </a:t>
            </a:r>
            <a:endParaRPr lang="en-US" sz="7200" dirty="0"/>
          </a:p>
        </p:txBody>
      </p:sp>
      <p:sp>
        <p:nvSpPr>
          <p:cNvPr id="3" name="Subtitle 2"/>
          <p:cNvSpPr>
            <a:spLocks noGrp="1"/>
          </p:cNvSpPr>
          <p:nvPr>
            <p:ph type="subTitle" idx="1"/>
          </p:nvPr>
        </p:nvSpPr>
        <p:spPr>
          <a:xfrm>
            <a:off x="1400432" y="2728828"/>
            <a:ext cx="9144000" cy="1655762"/>
          </a:xfrm>
        </p:spPr>
        <p:txBody>
          <a:bodyPr>
            <a:normAutofit/>
          </a:bodyPr>
          <a:lstStyle/>
          <a:p>
            <a:r>
              <a:rPr lang="en-US" sz="4400"/>
              <a:t>Dealing with My Sin</a:t>
            </a:r>
            <a:endParaRPr lang="en-US" sz="4400" dirty="0"/>
          </a:p>
          <a:p>
            <a:r>
              <a:rPr lang="zh-TW" sz="3600" dirty="0"/>
              <a:t>對付我們的罪</a:t>
            </a:r>
            <a:endParaRPr lang="en-US" sz="4400" dirty="0"/>
          </a:p>
        </p:txBody>
      </p:sp>
    </p:spTree>
    <p:custDataLst>
      <p:tags r:id="rId1"/>
    </p:custDataLst>
    <p:extLst>
      <p:ext uri="{BB962C8B-B14F-4D97-AF65-F5344CB8AC3E}">
        <p14:creationId xmlns:p14="http://schemas.microsoft.com/office/powerpoint/2010/main" val="1413254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4675" y="326338"/>
            <a:ext cx="5181600" cy="4351338"/>
          </a:xfrm>
        </p:spPr>
        <p:txBody>
          <a:bodyPr/>
          <a:lstStyle/>
          <a:p>
            <a:pPr marL="0" indent="0">
              <a:buNone/>
            </a:pPr>
            <a:r>
              <a:rPr lang="en-US" sz="3600" b="1" u="sng" dirty="0"/>
              <a:t>Today God the Doctor deals with sin in a 2 Part Method</a:t>
            </a:r>
            <a:endParaRPr lang="en-US" sz="3600" dirty="0"/>
          </a:p>
          <a:p>
            <a:pPr marL="0" indent="0">
              <a:buNone/>
            </a:pPr>
            <a:r>
              <a:rPr lang="en-US" sz="3600" b="1" dirty="0"/>
              <a:t>1.) Turn from sin - Repent</a:t>
            </a:r>
          </a:p>
          <a:p>
            <a:pPr marL="0" indent="0">
              <a:buNone/>
            </a:pPr>
            <a:r>
              <a:rPr lang="en-US" sz="3600" b="1" dirty="0"/>
              <a:t>2.) Turn to Jesus – Receive Jesus</a:t>
            </a:r>
          </a:p>
          <a:p>
            <a:endParaRPr lang="en-US" dirty="0"/>
          </a:p>
        </p:txBody>
      </p:sp>
      <p:sp>
        <p:nvSpPr>
          <p:cNvPr id="4" name="Content Placeholder 3"/>
          <p:cNvSpPr>
            <a:spLocks noGrp="1"/>
          </p:cNvSpPr>
          <p:nvPr>
            <p:ph sz="half" idx="2"/>
          </p:nvPr>
        </p:nvSpPr>
        <p:spPr>
          <a:xfrm>
            <a:off x="6131011" y="326338"/>
            <a:ext cx="5181600" cy="4351338"/>
          </a:xfrm>
        </p:spPr>
        <p:txBody>
          <a:bodyPr/>
          <a:lstStyle/>
          <a:p>
            <a:pPr marL="0" indent="0">
              <a:buNone/>
            </a:pPr>
            <a:r>
              <a:rPr lang="zh-TW" altLang="en-US" u="sng" dirty="0"/>
              <a:t>今天神這位大醫生帶領我們做兩件事來對付罪</a:t>
            </a:r>
            <a:endParaRPr lang="en-US" altLang="zh-TW" u="sng" dirty="0"/>
          </a:p>
          <a:p>
            <a:pPr marL="514350" indent="-514350">
              <a:buFont typeface="+mj-lt"/>
              <a:buAutoNum type="arabicPeriod"/>
            </a:pPr>
            <a:r>
              <a:rPr lang="zh-TW" altLang="en-US" dirty="0"/>
              <a:t>遠離罪惡－悔改</a:t>
            </a:r>
            <a:endParaRPr lang="en-US" altLang="zh-TW" dirty="0"/>
          </a:p>
          <a:p>
            <a:pPr marL="514350" indent="-514350">
              <a:buFont typeface="+mj-lt"/>
              <a:buAutoNum type="arabicPeriod"/>
            </a:pPr>
            <a:r>
              <a:rPr lang="zh-TW" altLang="en-US" dirty="0"/>
              <a:t>轉向耶穌－接受耶穌</a:t>
            </a:r>
            <a:endParaRPr lang="en-US" dirty="0"/>
          </a:p>
        </p:txBody>
      </p:sp>
      <p:pic>
        <p:nvPicPr>
          <p:cNvPr id="5" name="Picture 4"/>
          <p:cNvPicPr>
            <a:picLocks noChangeAspect="1"/>
          </p:cNvPicPr>
          <p:nvPr/>
        </p:nvPicPr>
        <p:blipFill>
          <a:blip r:embed="rId3"/>
          <a:stretch>
            <a:fillRect/>
          </a:stretch>
        </p:blipFill>
        <p:spPr>
          <a:xfrm>
            <a:off x="3280719" y="3429000"/>
            <a:ext cx="5334000" cy="3000375"/>
          </a:xfrm>
          <a:prstGeom prst="rect">
            <a:avLst/>
          </a:prstGeom>
        </p:spPr>
      </p:pic>
    </p:spTree>
    <p:custDataLst>
      <p:tags r:id="rId1"/>
    </p:custDataLst>
    <p:extLst>
      <p:ext uri="{BB962C8B-B14F-4D97-AF65-F5344CB8AC3E}">
        <p14:creationId xmlns:p14="http://schemas.microsoft.com/office/powerpoint/2010/main" val="25052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94020" y="74140"/>
            <a:ext cx="5247191" cy="602629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79583" y="725871"/>
            <a:ext cx="4339084" cy="3259934"/>
          </a:xfrm>
          <a:prstGeom prst="rect">
            <a:avLst/>
          </a:prstGeom>
        </p:spPr>
      </p:pic>
    </p:spTree>
    <p:custDataLst>
      <p:tags r:id="rId1"/>
    </p:custDataLst>
    <p:extLst>
      <p:ext uri="{BB962C8B-B14F-4D97-AF65-F5344CB8AC3E}">
        <p14:creationId xmlns:p14="http://schemas.microsoft.com/office/powerpoint/2010/main" val="165000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20130"/>
            <a:ext cx="5181600" cy="5756833"/>
          </a:xfrm>
        </p:spPr>
        <p:txBody>
          <a:bodyPr/>
          <a:lstStyle/>
          <a:p>
            <a:pPr marL="0" indent="0">
              <a:buNone/>
            </a:pPr>
            <a:r>
              <a:rPr lang="en-US" sz="3600" b="1" u="sng"/>
              <a:t>Today’s Goals</a:t>
            </a:r>
            <a:endParaRPr lang="en-US" sz="3600" dirty="0"/>
          </a:p>
          <a:p>
            <a:pPr lvl="0"/>
            <a:r>
              <a:rPr lang="en-US" sz="3600"/>
              <a:t>For you to understand Truths about sin and the destruction sin causes in your life</a:t>
            </a:r>
            <a:endParaRPr lang="en-US" sz="3600" dirty="0"/>
          </a:p>
          <a:p>
            <a:pPr lvl="0"/>
            <a:r>
              <a:rPr lang="en-US" sz="3600"/>
              <a:t>Repent of your sin - cut it off</a:t>
            </a:r>
            <a:endParaRPr lang="en-US" sz="3600" dirty="0"/>
          </a:p>
          <a:p>
            <a:pPr lvl="0"/>
            <a:r>
              <a:rPr lang="en-US" sz="3600"/>
              <a:t>Receive Jesus as your Forgiveness</a:t>
            </a:r>
            <a:endParaRPr lang="en-US" sz="3600" dirty="0"/>
          </a:p>
          <a:p>
            <a:endParaRPr lang="en-US" dirty="0"/>
          </a:p>
        </p:txBody>
      </p:sp>
      <p:sp>
        <p:nvSpPr>
          <p:cNvPr id="4" name="Content Placeholder 3"/>
          <p:cNvSpPr>
            <a:spLocks noGrp="1"/>
          </p:cNvSpPr>
          <p:nvPr>
            <p:ph sz="half" idx="2"/>
          </p:nvPr>
        </p:nvSpPr>
        <p:spPr>
          <a:xfrm>
            <a:off x="6172200" y="420130"/>
            <a:ext cx="5181600" cy="5756833"/>
          </a:xfrm>
        </p:spPr>
        <p:txBody>
          <a:bodyPr/>
          <a:lstStyle/>
          <a:p>
            <a:pPr marL="0" indent="0">
              <a:buNone/>
            </a:pPr>
            <a:r>
              <a:rPr lang="zh-CN" altLang="en-US" dirty="0"/>
              <a:t>今天的目標</a:t>
            </a:r>
            <a:endParaRPr lang="en-US" altLang="zh-CN" dirty="0"/>
          </a:p>
          <a:p>
            <a:pPr>
              <a:lnSpc>
                <a:spcPct val="100000"/>
              </a:lnSpc>
            </a:pPr>
            <a:r>
              <a:rPr lang="zh-TW" altLang="en-US" dirty="0"/>
              <a:t>了解罪的真相</a:t>
            </a:r>
            <a:r>
              <a:rPr lang="zh-CN" altLang="en-US" dirty="0"/>
              <a:t>，</a:t>
            </a:r>
            <a:r>
              <a:rPr lang="zh-TW" altLang="en-US" dirty="0"/>
              <a:t>以及罪對我們生命造成的破壞</a:t>
            </a:r>
            <a:endParaRPr lang="en-US" dirty="0"/>
          </a:p>
          <a:p>
            <a:pPr>
              <a:lnSpc>
                <a:spcPct val="100000"/>
              </a:lnSpc>
            </a:pPr>
            <a:r>
              <a:rPr lang="zh-CN" altLang="en-US" dirty="0"/>
              <a:t>為</a:t>
            </a:r>
            <a:r>
              <a:rPr lang="zh-TW" altLang="en-US" dirty="0"/>
              <a:t>罪</a:t>
            </a:r>
            <a:r>
              <a:rPr lang="zh-CN" altLang="en-US" dirty="0"/>
              <a:t>悔</a:t>
            </a:r>
            <a:r>
              <a:rPr lang="zh-CN" altLang="en-US"/>
              <a:t>改， 斷</a:t>
            </a:r>
            <a:r>
              <a:rPr lang="zh-CN" altLang="en-US" dirty="0"/>
              <a:t>絕罪行</a:t>
            </a:r>
            <a:endParaRPr lang="en-US" altLang="zh-CN" dirty="0"/>
          </a:p>
          <a:p>
            <a:pPr>
              <a:lnSpc>
                <a:spcPct val="100000"/>
              </a:lnSpc>
            </a:pPr>
            <a:r>
              <a:rPr lang="zh-TW" altLang="en-US" dirty="0"/>
              <a:t>接受主耶穌的寬恕</a:t>
            </a:r>
            <a:endParaRPr lang="en-US" altLang="zh-CN" dirty="0"/>
          </a:p>
          <a:p>
            <a:endParaRPr lang="en-US" dirty="0"/>
          </a:p>
        </p:txBody>
      </p:sp>
    </p:spTree>
    <p:custDataLst>
      <p:tags r:id="rId1"/>
    </p:custDataLst>
    <p:extLst>
      <p:ext uri="{BB962C8B-B14F-4D97-AF65-F5344CB8AC3E}">
        <p14:creationId xmlns:p14="http://schemas.microsoft.com/office/powerpoint/2010/main" val="283217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78941"/>
            <a:ext cx="5181600" cy="5798022"/>
          </a:xfrm>
        </p:spPr>
        <p:txBody>
          <a:bodyPr>
            <a:normAutofit fontScale="92500" lnSpcReduction="20000"/>
          </a:bodyPr>
          <a:lstStyle/>
          <a:p>
            <a:pPr marL="0" indent="0">
              <a:buNone/>
            </a:pPr>
            <a:r>
              <a:rPr lang="en-US" u="sng"/>
              <a:t>Brief Summary of Joshua 6, 7, 8</a:t>
            </a:r>
            <a:r>
              <a:rPr lang="en-US" u="sng" dirty="0"/>
              <a:t>	</a:t>
            </a:r>
            <a:endParaRPr lang="en-US" dirty="0"/>
          </a:p>
          <a:p>
            <a:pPr lvl="0"/>
            <a:r>
              <a:rPr lang="en-US"/>
              <a:t>Joshua 6 - The Israelites obey God and easily conquer the large city of Jericho - Success. </a:t>
            </a:r>
            <a:endParaRPr lang="en-US" dirty="0"/>
          </a:p>
          <a:p>
            <a:pPr lvl="0"/>
            <a:r>
              <a:rPr lang="en-US"/>
              <a:t>Joshua 7 - Achan disobeys &amp; sins against God &amp; serves himself so the Israelites cannot conquer the small city of Ai but are actually conquered. Achan’s disobedience and sin causes destruction for himself and his family and his community - Failure</a:t>
            </a:r>
            <a:r>
              <a:rPr lang="en-US" dirty="0"/>
              <a:t>.</a:t>
            </a:r>
          </a:p>
          <a:p>
            <a:pPr lvl="0"/>
            <a:r>
              <a:rPr lang="en-US"/>
              <a:t>Joshua 8 - After Achan’s disobedience and sin is stopped &amp; removed – the Israelites easily conquer the small city of Ai - Success</a:t>
            </a:r>
            <a:r>
              <a:rPr lang="en-US" dirty="0"/>
              <a:t>.</a:t>
            </a:r>
          </a:p>
          <a:p>
            <a:endParaRPr lang="en-US" dirty="0"/>
          </a:p>
        </p:txBody>
      </p:sp>
      <p:sp>
        <p:nvSpPr>
          <p:cNvPr id="4" name="Content Placeholder 3"/>
          <p:cNvSpPr>
            <a:spLocks noGrp="1"/>
          </p:cNvSpPr>
          <p:nvPr>
            <p:ph sz="half" idx="2"/>
          </p:nvPr>
        </p:nvSpPr>
        <p:spPr>
          <a:xfrm>
            <a:off x="6172200" y="378941"/>
            <a:ext cx="5181600" cy="5798022"/>
          </a:xfrm>
        </p:spPr>
        <p:txBody>
          <a:bodyPr>
            <a:normAutofit fontScale="92500" lnSpcReduction="20000"/>
          </a:bodyPr>
          <a:lstStyle/>
          <a:p>
            <a:pPr marL="0" indent="0">
              <a:lnSpc>
                <a:spcPct val="120000"/>
              </a:lnSpc>
              <a:buNone/>
            </a:pPr>
            <a:r>
              <a:rPr lang="zh-TW" altLang="en-US" dirty="0"/>
              <a:t>約書亞記</a:t>
            </a:r>
            <a:r>
              <a:rPr lang="en-US" altLang="zh-TW" dirty="0"/>
              <a:t>6</a:t>
            </a:r>
            <a:r>
              <a:rPr lang="zh-CN" altLang="en-US" dirty="0"/>
              <a:t>，</a:t>
            </a:r>
            <a:r>
              <a:rPr lang="en-US" altLang="zh-CN" dirty="0"/>
              <a:t>7</a:t>
            </a:r>
            <a:r>
              <a:rPr lang="zh-CN" altLang="en-US" dirty="0"/>
              <a:t>，</a:t>
            </a:r>
            <a:r>
              <a:rPr lang="en-US" altLang="zh-CN" dirty="0"/>
              <a:t>8</a:t>
            </a:r>
            <a:r>
              <a:rPr lang="zh-TW" altLang="en-US" dirty="0"/>
              <a:t>章概要</a:t>
            </a:r>
            <a:endParaRPr lang="en-US" altLang="zh-TW" dirty="0"/>
          </a:p>
          <a:p>
            <a:pPr>
              <a:lnSpc>
                <a:spcPct val="120000"/>
              </a:lnSpc>
            </a:pPr>
            <a:r>
              <a:rPr lang="en-US"/>
              <a:t>6</a:t>
            </a:r>
            <a:r>
              <a:rPr lang="zh-CN" altLang="en-US"/>
              <a:t>：</a:t>
            </a:r>
            <a:r>
              <a:rPr lang="zh-TW" altLang="en-US"/>
              <a:t> 以</a:t>
            </a:r>
            <a:r>
              <a:rPr lang="zh-TW" altLang="en-US" dirty="0"/>
              <a:t>色列人順服神，輕鬆攻克大城耶</a:t>
            </a:r>
            <a:r>
              <a:rPr lang="zh-TW" altLang="en-US"/>
              <a:t>利哥 </a:t>
            </a:r>
            <a:r>
              <a:rPr lang="en-US" altLang="zh-TW"/>
              <a:t>----- </a:t>
            </a:r>
            <a:r>
              <a:rPr lang="zh-CN" altLang="en-US"/>
              <a:t>勝</a:t>
            </a:r>
            <a:r>
              <a:rPr lang="zh-CN" altLang="en-US" dirty="0"/>
              <a:t>利</a:t>
            </a:r>
            <a:endParaRPr lang="en-US" altLang="zh-TW" dirty="0"/>
          </a:p>
          <a:p>
            <a:pPr>
              <a:lnSpc>
                <a:spcPct val="120000"/>
              </a:lnSpc>
            </a:pPr>
            <a:r>
              <a:rPr lang="en-US"/>
              <a:t>7</a:t>
            </a:r>
            <a:r>
              <a:rPr lang="zh-CN" altLang="en-US"/>
              <a:t>：</a:t>
            </a:r>
            <a:r>
              <a:rPr lang="zh-TW" altLang="en-US"/>
              <a:t> 亞</a:t>
            </a:r>
            <a:r>
              <a:rPr lang="zh-TW" altLang="en-US" dirty="0"/>
              <a:t>幹為自己的私慾悖逆得罪</a:t>
            </a:r>
            <a:r>
              <a:rPr lang="zh-TW" altLang="en-US"/>
              <a:t>神， 以</a:t>
            </a:r>
            <a:r>
              <a:rPr lang="zh-TW" altLang="en-US" dirty="0"/>
              <a:t>致以色列人無法征服</a:t>
            </a:r>
            <a:r>
              <a:rPr lang="zh-CN" altLang="en-US" dirty="0"/>
              <a:t>小城</a:t>
            </a:r>
            <a:r>
              <a:rPr lang="zh-TW" altLang="en-US" dirty="0">
                <a:highlight>
                  <a:srgbClr val="FFFF00"/>
                </a:highlight>
              </a:rPr>
              <a:t>艾</a:t>
            </a:r>
            <a:r>
              <a:rPr lang="zh-TW" altLang="en-US">
                <a:highlight>
                  <a:srgbClr val="FFFF00"/>
                </a:highlight>
              </a:rPr>
              <a:t>城</a:t>
            </a:r>
            <a:r>
              <a:rPr lang="zh-TW" altLang="en-US"/>
              <a:t>， 反</a:t>
            </a:r>
            <a:r>
              <a:rPr lang="zh-TW" altLang="en-US" dirty="0"/>
              <a:t>被</a:t>
            </a:r>
            <a:r>
              <a:rPr lang="zh-TW" altLang="en-US"/>
              <a:t>打敗 。 亞</a:t>
            </a:r>
            <a:r>
              <a:rPr lang="zh-TW" altLang="en-US" dirty="0"/>
              <a:t>幹的不服從和犯罪給他自己、家人和</a:t>
            </a:r>
            <a:r>
              <a:rPr lang="zh-CN" altLang="en-US" dirty="0">
                <a:highlight>
                  <a:srgbClr val="FFFF00"/>
                </a:highlight>
              </a:rPr>
              <a:t>犹太人</a:t>
            </a:r>
            <a:r>
              <a:rPr lang="zh-TW" altLang="en-US" dirty="0"/>
              <a:t>帶來</a:t>
            </a:r>
            <a:r>
              <a:rPr lang="zh-TW" altLang="en-US"/>
              <a:t>毀滅</a:t>
            </a:r>
            <a:r>
              <a:rPr lang="en-US" altLang="zh-TW"/>
              <a:t> ----- </a:t>
            </a:r>
            <a:r>
              <a:rPr lang="zh-TW" altLang="en-US"/>
              <a:t>失</a:t>
            </a:r>
            <a:r>
              <a:rPr lang="zh-TW" altLang="en-US" dirty="0"/>
              <a:t>敗</a:t>
            </a:r>
            <a:endParaRPr lang="en-US" altLang="zh-TW" dirty="0"/>
          </a:p>
          <a:p>
            <a:pPr>
              <a:lnSpc>
                <a:spcPct val="120000"/>
              </a:lnSpc>
            </a:pPr>
            <a:r>
              <a:rPr lang="zh-TW" altLang="en-US" dirty="0"/>
              <a:t>當亞幹的悖逆和犯罪被消除後，以色列人輕易征服了</a:t>
            </a:r>
            <a:r>
              <a:rPr lang="zh-TW" altLang="en-US"/>
              <a:t>艾城 </a:t>
            </a:r>
            <a:r>
              <a:rPr lang="en-US" altLang="zh-TW"/>
              <a:t>----- </a:t>
            </a:r>
            <a:r>
              <a:rPr lang="zh-CN" altLang="en-US"/>
              <a:t>勝</a:t>
            </a:r>
            <a:r>
              <a:rPr lang="zh-CN" altLang="en-US" dirty="0"/>
              <a:t>利</a:t>
            </a:r>
            <a:endParaRPr lang="en-US" altLang="zh-TW" dirty="0"/>
          </a:p>
          <a:p>
            <a:pPr>
              <a:lnSpc>
                <a:spcPct val="120000"/>
              </a:lnSpc>
            </a:pPr>
            <a:endParaRPr lang="en-US" dirty="0"/>
          </a:p>
        </p:txBody>
      </p:sp>
    </p:spTree>
    <p:custDataLst>
      <p:tags r:id="rId1"/>
    </p:custDataLst>
    <p:extLst>
      <p:ext uri="{BB962C8B-B14F-4D97-AF65-F5344CB8AC3E}">
        <p14:creationId xmlns:p14="http://schemas.microsoft.com/office/powerpoint/2010/main" val="221442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740"/>
          </a:xfrm>
        </p:spPr>
        <p:txBody>
          <a:bodyPr/>
          <a:lstStyle/>
          <a:p>
            <a:r>
              <a:rPr lang="en-US" u="sng" dirty="0"/>
              <a:t>What was </a:t>
            </a:r>
            <a:r>
              <a:rPr lang="en-US" u="sng" dirty="0" err="1"/>
              <a:t>Achan’s</a:t>
            </a:r>
            <a:r>
              <a:rPr lang="en-US" u="sng" dirty="0"/>
              <a:t> sin? </a:t>
            </a:r>
            <a:r>
              <a:rPr lang="zh-TW" altLang="en-US" u="sng" dirty="0"/>
              <a:t>亞干犯了什麼罪？</a:t>
            </a:r>
            <a:endParaRPr lang="en-US" dirty="0"/>
          </a:p>
        </p:txBody>
      </p:sp>
      <p:sp>
        <p:nvSpPr>
          <p:cNvPr id="3" name="Content Placeholder 2"/>
          <p:cNvSpPr>
            <a:spLocks noGrp="1"/>
          </p:cNvSpPr>
          <p:nvPr>
            <p:ph sz="half" idx="1"/>
          </p:nvPr>
        </p:nvSpPr>
        <p:spPr>
          <a:xfrm>
            <a:off x="838200" y="1276866"/>
            <a:ext cx="5181600" cy="4900097"/>
          </a:xfrm>
        </p:spPr>
        <p:txBody>
          <a:bodyPr>
            <a:normAutofit fontScale="85000" lnSpcReduction="20000"/>
          </a:bodyPr>
          <a:lstStyle/>
          <a:p>
            <a:pPr marL="0" indent="0">
              <a:buNone/>
            </a:pPr>
            <a:r>
              <a:rPr lang="en-US" b="1" i="1"/>
              <a:t>Joshua 6:16-19  16 …, Joshua commanded the army, “Shout! For the Lord has given you the city! 17 The city and all that is in it are to be devoted to the Lord. … 18 But keep away from the devoted things, so that you will not bring about your own destruction by taking any of them. Otherwise you will make the camp of Israel liable to destruction and bring trouble on it. 19 All the silver and gold and the articles of bronze and iron are sacred to the Lord and must go into his treasury</a:t>
            </a:r>
            <a:r>
              <a:rPr lang="en-US" b="1" i="1" dirty="0"/>
              <a:t>.”</a:t>
            </a:r>
            <a:endParaRPr lang="en-US" dirty="0"/>
          </a:p>
        </p:txBody>
      </p:sp>
      <p:sp>
        <p:nvSpPr>
          <p:cNvPr id="4" name="Content Placeholder 3"/>
          <p:cNvSpPr>
            <a:spLocks noGrp="1"/>
          </p:cNvSpPr>
          <p:nvPr>
            <p:ph sz="half" idx="2"/>
          </p:nvPr>
        </p:nvSpPr>
        <p:spPr>
          <a:xfrm>
            <a:off x="6172200" y="1276866"/>
            <a:ext cx="5181600" cy="4900097"/>
          </a:xfrm>
        </p:spPr>
        <p:txBody>
          <a:bodyPr>
            <a:normAutofit fontScale="85000" lnSpcReduction="20000"/>
          </a:bodyPr>
          <a:lstStyle/>
          <a:p>
            <a:pPr>
              <a:lnSpc>
                <a:spcPct val="110000"/>
              </a:lnSpc>
            </a:pPr>
            <a:r>
              <a:rPr lang="zh-TW" altLang="en-US" dirty="0"/>
              <a:t>約 書 亞 記 </a:t>
            </a:r>
            <a:r>
              <a:rPr lang="en-US" altLang="zh-TW" dirty="0"/>
              <a:t>6:16-19</a:t>
            </a:r>
          </a:p>
          <a:p>
            <a:pPr>
              <a:lnSpc>
                <a:spcPct val="110000"/>
              </a:lnSpc>
            </a:pPr>
            <a:r>
              <a:rPr lang="en-US" altLang="zh-TW" dirty="0"/>
              <a:t>16</a:t>
            </a:r>
            <a:r>
              <a:rPr lang="zh-TW" altLang="en-US" dirty="0"/>
              <a:t>到了第七次，祭司吹角的時候，約書亞吩咐百姓說：呼喊罷，因為耶和華已經把城交給你們了！</a:t>
            </a:r>
            <a:r>
              <a:rPr lang="en-US" altLang="zh-TW" dirty="0"/>
              <a:t>17</a:t>
            </a:r>
            <a:r>
              <a:rPr lang="zh-TW" altLang="en-US" dirty="0"/>
              <a:t>這城和其中所有的都要在耶和華面前毀滅；只有妓女喇合與他家中所有的可以存活，因為他隱藏了我們所打發的使者。</a:t>
            </a:r>
            <a:r>
              <a:rPr lang="en-US" altLang="zh-TW" dirty="0"/>
              <a:t>18</a:t>
            </a:r>
            <a:r>
              <a:rPr lang="zh-TW" altLang="en-US" dirty="0"/>
              <a:t>至於你們，務要謹慎，不可取那當滅的物，恐怕你們取了那當滅的物就連累以色列的全營，使全營受咒詛。</a:t>
            </a:r>
            <a:r>
              <a:rPr lang="en-US" altLang="zh-TW" dirty="0"/>
              <a:t>19</a:t>
            </a:r>
            <a:r>
              <a:rPr lang="zh-TW" altLang="en-US" dirty="0"/>
              <a:t>惟有金子、銀子，和銅鐵的器皿都要歸耶和華為聖，必入耶和華的庫中。</a:t>
            </a:r>
            <a:endParaRPr lang="en-US" dirty="0"/>
          </a:p>
        </p:txBody>
      </p:sp>
    </p:spTree>
    <p:custDataLst>
      <p:tags r:id="rId1"/>
    </p:custDataLst>
    <p:extLst>
      <p:ext uri="{BB962C8B-B14F-4D97-AF65-F5344CB8AC3E}">
        <p14:creationId xmlns:p14="http://schemas.microsoft.com/office/powerpoint/2010/main" val="188617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54227"/>
            <a:ext cx="5181600" cy="5822736"/>
          </a:xfrm>
        </p:spPr>
        <p:txBody>
          <a:bodyPr/>
          <a:lstStyle/>
          <a:p>
            <a:pPr marL="0" indent="0">
              <a:buNone/>
            </a:pPr>
            <a:r>
              <a:rPr lang="en-US" b="1" i="1" dirty="0"/>
              <a:t>Joshua 7:4-5 </a:t>
            </a:r>
          </a:p>
          <a:p>
            <a:pPr marL="0" indent="0">
              <a:buNone/>
            </a:pPr>
            <a:r>
              <a:rPr lang="en-US" b="1" i="1" dirty="0"/>
              <a:t>So about three thousand (Israelites) went up (to Ai); but they were routed by the men of Ai…   the men of Ai struck them down on the slopes. </a:t>
            </a:r>
            <a:endParaRPr lang="en-US" dirty="0"/>
          </a:p>
          <a:p>
            <a:endParaRPr lang="en-US" dirty="0"/>
          </a:p>
        </p:txBody>
      </p:sp>
      <p:sp>
        <p:nvSpPr>
          <p:cNvPr id="4" name="Content Placeholder 3"/>
          <p:cNvSpPr>
            <a:spLocks noGrp="1"/>
          </p:cNvSpPr>
          <p:nvPr>
            <p:ph sz="half" idx="2"/>
          </p:nvPr>
        </p:nvSpPr>
        <p:spPr>
          <a:xfrm>
            <a:off x="6172200" y="354227"/>
            <a:ext cx="5181600" cy="5822736"/>
          </a:xfrm>
        </p:spPr>
        <p:txBody>
          <a:bodyPr/>
          <a:lstStyle/>
          <a:p>
            <a:pPr marL="0" indent="0">
              <a:lnSpc>
                <a:spcPct val="100000"/>
              </a:lnSpc>
              <a:buNone/>
            </a:pPr>
            <a:r>
              <a:rPr lang="zh-TW" altLang="en-US" dirty="0"/>
              <a:t>約 書 亞 記 </a:t>
            </a:r>
            <a:r>
              <a:rPr lang="en-US" altLang="zh-TW" dirty="0"/>
              <a:t>7:4-5</a:t>
            </a:r>
          </a:p>
          <a:p>
            <a:pPr>
              <a:lnSpc>
                <a:spcPct val="100000"/>
              </a:lnSpc>
            </a:pPr>
            <a:r>
              <a:rPr lang="zh-TW" altLang="en-US" dirty="0"/>
              <a:t>於是民中約有三千人上那裡去，竟在艾城人面前逃跑了。艾城的人擊殺了他們 </a:t>
            </a:r>
            <a:r>
              <a:rPr lang="en-US" altLang="zh-TW" dirty="0"/>
              <a:t>…</a:t>
            </a:r>
            <a:r>
              <a:rPr lang="zh-CN" altLang="en-US" dirty="0"/>
              <a:t> </a:t>
            </a:r>
            <a:r>
              <a:rPr lang="zh-TW" altLang="en-US" dirty="0"/>
              <a:t>眾民的心就消化如水。</a:t>
            </a:r>
          </a:p>
          <a:p>
            <a:pPr marL="0" indent="0">
              <a:buNone/>
            </a:pPr>
            <a:endParaRPr lang="en-US" dirty="0"/>
          </a:p>
        </p:txBody>
      </p:sp>
    </p:spTree>
    <p:custDataLst>
      <p:tags r:id="rId1"/>
    </p:custDataLst>
    <p:extLst>
      <p:ext uri="{BB962C8B-B14F-4D97-AF65-F5344CB8AC3E}">
        <p14:creationId xmlns:p14="http://schemas.microsoft.com/office/powerpoint/2010/main" val="380503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527222"/>
            <a:ext cx="5181600" cy="5649741"/>
          </a:xfrm>
        </p:spPr>
        <p:txBody>
          <a:bodyPr>
            <a:normAutofit/>
          </a:bodyPr>
          <a:lstStyle/>
          <a:p>
            <a:pPr marL="0" indent="0">
              <a:buNone/>
            </a:pPr>
            <a:r>
              <a:rPr lang="en-US" b="1" i="1" dirty="0"/>
              <a:t>Joshua 7:  6 Then Joshua tore his clothes and fell facedown to the ground before the ark of the Lord, remaining there till evening. The elders of Israel did the same, and sprinkled dust on their heads. 7 And Joshua said, “Alas, Sovereign Lord, why did you ever bring this people across the Jordan to deliver us into the hands of the Amorites to destroy us? If only we had been content to stay on the other side of the Jordan!</a:t>
            </a:r>
            <a:endParaRPr lang="en-US" dirty="0"/>
          </a:p>
        </p:txBody>
      </p:sp>
      <p:sp>
        <p:nvSpPr>
          <p:cNvPr id="4" name="Content Placeholder 3"/>
          <p:cNvSpPr>
            <a:spLocks noGrp="1"/>
          </p:cNvSpPr>
          <p:nvPr>
            <p:ph sz="half" idx="2"/>
          </p:nvPr>
        </p:nvSpPr>
        <p:spPr>
          <a:xfrm>
            <a:off x="6172200" y="527222"/>
            <a:ext cx="5181600" cy="5649741"/>
          </a:xfrm>
        </p:spPr>
        <p:txBody>
          <a:bodyPr>
            <a:normAutofit/>
          </a:bodyPr>
          <a:lstStyle/>
          <a:p>
            <a:pPr marL="0" indent="0">
              <a:lnSpc>
                <a:spcPct val="100000"/>
              </a:lnSpc>
              <a:buNone/>
            </a:pPr>
            <a:r>
              <a:rPr lang="zh-TW" altLang="en-US" dirty="0"/>
              <a:t>約書亞記 </a:t>
            </a:r>
            <a:r>
              <a:rPr lang="en-US" altLang="zh-TW" dirty="0"/>
              <a:t>7:6</a:t>
            </a:r>
          </a:p>
          <a:p>
            <a:pPr>
              <a:lnSpc>
                <a:spcPct val="100000"/>
              </a:lnSpc>
            </a:pPr>
            <a:r>
              <a:rPr lang="en-US" altLang="zh-TW" dirty="0"/>
              <a:t>6 </a:t>
            </a:r>
            <a:r>
              <a:rPr lang="zh-TW" altLang="en-US" dirty="0"/>
              <a:t>約書亞便撕裂衣服；他和以色列的長老把灰撒在頭上，在耶和華的約櫃前俯伏在地，直到晚上。</a:t>
            </a:r>
            <a:r>
              <a:rPr lang="en-US" altLang="zh-TW" dirty="0"/>
              <a:t>7</a:t>
            </a:r>
            <a:r>
              <a:rPr lang="zh-TW" altLang="en-US" dirty="0"/>
              <a:t>約書亞說：哀哉！主耶和華阿，你為甚麼竟領這百姓過約但河，將我們交在亞摩利人的手中，使我們滅亡呢？我們不如住在約但河那邊倒好。</a:t>
            </a:r>
            <a:endParaRPr lang="en-US" dirty="0"/>
          </a:p>
        </p:txBody>
      </p:sp>
    </p:spTree>
    <p:custDataLst>
      <p:tags r:id="rId1"/>
    </p:custDataLst>
    <p:extLst>
      <p:ext uri="{BB962C8B-B14F-4D97-AF65-F5344CB8AC3E}">
        <p14:creationId xmlns:p14="http://schemas.microsoft.com/office/powerpoint/2010/main" val="63612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44843"/>
            <a:ext cx="5181600" cy="5732120"/>
          </a:xfrm>
        </p:spPr>
        <p:txBody>
          <a:bodyPr/>
          <a:lstStyle/>
          <a:p>
            <a:pPr marL="0" indent="0">
              <a:buNone/>
            </a:pPr>
            <a:r>
              <a:rPr lang="en-US" b="1" i="1" dirty="0"/>
              <a:t> 8 Pardon your servant, Lord. What can I say, now that Israel has been routed by its enemies? 9 The Canaanites and the other people of the country will hear about this and they will surround us and wipe out our name from the earth. What then will you do for your own great name?”</a:t>
            </a:r>
            <a:endParaRPr lang="en-US" dirty="0"/>
          </a:p>
          <a:p>
            <a:endParaRPr lang="en-US" dirty="0"/>
          </a:p>
        </p:txBody>
      </p:sp>
      <p:sp>
        <p:nvSpPr>
          <p:cNvPr id="4" name="Content Placeholder 3"/>
          <p:cNvSpPr>
            <a:spLocks noGrp="1"/>
          </p:cNvSpPr>
          <p:nvPr>
            <p:ph sz="half" idx="2"/>
          </p:nvPr>
        </p:nvSpPr>
        <p:spPr>
          <a:xfrm>
            <a:off x="6172200" y="444843"/>
            <a:ext cx="5181600" cy="5732120"/>
          </a:xfrm>
        </p:spPr>
        <p:txBody>
          <a:bodyPr/>
          <a:lstStyle/>
          <a:p>
            <a:pPr marL="0" indent="0">
              <a:lnSpc>
                <a:spcPct val="100000"/>
              </a:lnSpc>
              <a:buNone/>
            </a:pPr>
            <a:r>
              <a:rPr lang="zh-TW" altLang="en-US" b="1" dirty="0"/>
              <a:t>約書亞記</a:t>
            </a:r>
            <a:r>
              <a:rPr lang="en-US" altLang="zh-TW" b="1" dirty="0"/>
              <a:t>7:8-9</a:t>
            </a:r>
          </a:p>
          <a:p>
            <a:pPr>
              <a:lnSpc>
                <a:spcPct val="100000"/>
              </a:lnSpc>
            </a:pPr>
            <a:r>
              <a:rPr lang="en-US" altLang="zh-TW" baseline="30000" dirty="0"/>
              <a:t>8</a:t>
            </a:r>
            <a:r>
              <a:rPr lang="zh-TW" altLang="en-US" dirty="0"/>
              <a:t>主阿，以色列人既在仇敵面前轉背逃跑，我還有甚麼可說的呢？</a:t>
            </a:r>
            <a:r>
              <a:rPr lang="en-US" altLang="zh-TW" baseline="30000" dirty="0"/>
              <a:t>9</a:t>
            </a:r>
            <a:r>
              <a:rPr lang="zh-TW" altLang="en-US" dirty="0"/>
              <a:t>迦南人和這地一切的居民聽見了就必圍困我們，將我們的名從地上除滅。那時你為你的大名要怎樣行呢？</a:t>
            </a:r>
          </a:p>
          <a:p>
            <a:endParaRPr lang="en-US" dirty="0"/>
          </a:p>
        </p:txBody>
      </p:sp>
    </p:spTree>
    <p:custDataLst>
      <p:tags r:id="rId1"/>
    </p:custDataLst>
    <p:extLst>
      <p:ext uri="{BB962C8B-B14F-4D97-AF65-F5344CB8AC3E}">
        <p14:creationId xmlns:p14="http://schemas.microsoft.com/office/powerpoint/2010/main" val="2262757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1873</TotalTime>
  <Words>2305</Words>
  <Application>Microsoft Office PowerPoint</Application>
  <PresentationFormat>Widescreen</PresentationFormat>
  <Paragraphs>88</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等线</vt:lpstr>
      <vt:lpstr>新細明體</vt:lpstr>
      <vt:lpstr>SimSun</vt:lpstr>
      <vt:lpstr>SimSun</vt:lpstr>
      <vt:lpstr>Arial</vt:lpstr>
      <vt:lpstr>Calibri</vt:lpstr>
      <vt:lpstr>Calibri Light</vt:lpstr>
      <vt:lpstr>Times New Roman</vt:lpstr>
      <vt:lpstr>Office Theme</vt:lpstr>
      <vt:lpstr>1_Office Theme</vt:lpstr>
      <vt:lpstr>PowerPoint Presentation</vt:lpstr>
      <vt:lpstr>Joshua約書亞記 7 </vt:lpstr>
      <vt:lpstr>PowerPoint Presentation</vt:lpstr>
      <vt:lpstr>PowerPoint Presentation</vt:lpstr>
      <vt:lpstr>PowerPoint Presentation</vt:lpstr>
      <vt:lpstr>What was Achan’s sin? 亞干犯了什麼罪？</vt:lpstr>
      <vt:lpstr>PowerPoint Presentation</vt:lpstr>
      <vt:lpstr>PowerPoint Presentation</vt:lpstr>
      <vt:lpstr>PowerPoint Presentation</vt:lpstr>
      <vt:lpstr>PowerPoint Presentation</vt:lpstr>
      <vt:lpstr>PowerPoint Presentation</vt:lpstr>
      <vt:lpstr>PowerPoint Presentation</vt:lpstr>
      <vt:lpstr> TRUTHS ABOUT MY SIN 關於罪的真相</vt:lpstr>
      <vt:lpstr> TRUTHS ABOUT MY SIN關於罪的真相</vt:lpstr>
      <vt:lpstr>Joshua 7:21 “I coveted them and took them” 約書亞記 7:21 “我就貪愛這些物件，便拿去了”</vt:lpstr>
      <vt:lpstr>PowerPoint Presentation</vt:lpstr>
      <vt:lpstr> TRUTHS ABOUT MY SIN關於罪的真相</vt:lpstr>
      <vt:lpstr> TRUTHS ABOUT MY SIN關於罪的真相</vt:lpstr>
      <vt:lpstr> TRUTHS ABOUT MY SIN關於罪的真相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Qianqian Chen</dc:creator>
  <cp:lastModifiedBy>eli</cp:lastModifiedBy>
  <cp:revision>239</cp:revision>
  <dcterms:created xsi:type="dcterms:W3CDTF">2018-06-05T19:05:47Z</dcterms:created>
  <dcterms:modified xsi:type="dcterms:W3CDTF">2023-11-09T00:07:27Z</dcterms:modified>
</cp:coreProperties>
</file>